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 Vietnam" charset="1" panose="00000500000000000000"/>
      <p:regular r:id="rId10"/>
    </p:embeddedFont>
    <p:embeddedFont>
      <p:font typeface="Be Vietnam Bold" charset="1" panose="00000900000000000000"/>
      <p:regular r:id="rId11"/>
    </p:embeddedFont>
    <p:embeddedFont>
      <p:font typeface="Be Vietnam Italics" charset="1" panose="00000500000000000000"/>
      <p:regular r:id="rId12"/>
    </p:embeddedFont>
    <p:embeddedFont>
      <p:font typeface="Be Vietnam Bold Italics" charset="1" panose="00000900000000000000"/>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Muli Regular" charset="1" panose="00000500000000000000"/>
      <p:regular r:id="rId18"/>
    </p:embeddedFont>
    <p:embeddedFont>
      <p:font typeface="Muli Regular Bold" charset="1" panose="00000700000000000000"/>
      <p:regular r:id="rId19"/>
    </p:embeddedFont>
    <p:embeddedFont>
      <p:font typeface="Muli Regular Italics" charset="1" panose="00000500000000000000"/>
      <p:regular r:id="rId20"/>
    </p:embeddedFont>
    <p:embeddedFont>
      <p:font typeface="Muli Regular Bold Italics"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colab.research.google.com/drive/1mGDx7nXO66DcGq4xSOEFzXTThu_opzVZ?usp=sharing#scrollTo=pqA2yBNIPHPH"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https://www.kaggle.com/code/bannourchaker/frauddetection-part1-eda/input"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700000">
            <a:off x="4226452" y="2785792"/>
            <a:ext cx="16909587" cy="6118196"/>
          </a:xfrm>
          <a:prstGeom prst="rect">
            <a:avLst/>
          </a:prstGeom>
        </p:spPr>
      </p:pic>
      <p:sp>
        <p:nvSpPr>
          <p:cNvPr name="TextBox 4" id="4"/>
          <p:cNvSpPr txBox="true"/>
          <p:nvPr/>
        </p:nvSpPr>
        <p:spPr>
          <a:xfrm rot="0">
            <a:off x="1028700" y="3538598"/>
            <a:ext cx="11078006" cy="307794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 MAKE-A-THON</a:t>
            </a:r>
          </a:p>
          <a:p>
            <a:pPr>
              <a:lnSpc>
                <a:spcPts val="11880"/>
              </a:lnSpc>
            </a:pPr>
          </a:p>
        </p:txBody>
      </p:sp>
      <p:pic>
        <p:nvPicPr>
          <p:cNvPr name="Picture 5" id="5"/>
          <p:cNvPicPr>
            <a:picLocks noChangeAspect="true"/>
          </p:cNvPicPr>
          <p:nvPr/>
        </p:nvPicPr>
        <p:blipFill>
          <a:blip r:embed="rId5"/>
          <a:srcRect l="0" t="0" r="0" b="0"/>
          <a:stretch>
            <a:fillRect/>
          </a:stretch>
        </p:blipFill>
        <p:spPr>
          <a:xfrm flipH="false" flipV="false" rot="0">
            <a:off x="1028700" y="1197304"/>
            <a:ext cx="3374078" cy="574706"/>
          </a:xfrm>
          <a:prstGeom prst="rect">
            <a:avLst/>
          </a:prstGeom>
        </p:spPr>
      </p:pic>
      <p:sp>
        <p:nvSpPr>
          <p:cNvPr name="TextBox 6" id="6"/>
          <p:cNvSpPr txBox="true"/>
          <p:nvPr/>
        </p:nvSpPr>
        <p:spPr>
          <a:xfrm rot="0">
            <a:off x="1028700" y="8677910"/>
            <a:ext cx="6631941" cy="580390"/>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By American Express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67428" y="2835569"/>
            <a:ext cx="5441659" cy="65509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459291" y="1439364"/>
            <a:ext cx="10089310" cy="8114333"/>
          </a:xfrm>
          <a:prstGeom prst="rect">
            <a:avLst/>
          </a:prstGeom>
        </p:spPr>
      </p:pic>
      <p:sp>
        <p:nvSpPr>
          <p:cNvPr name="TextBox 4" id="4"/>
          <p:cNvSpPr txBox="true"/>
          <p:nvPr/>
        </p:nvSpPr>
        <p:spPr>
          <a:xfrm rot="0">
            <a:off x="849572" y="1019175"/>
            <a:ext cx="4704790"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Flow 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010284">
            <a:off x="11274917" y="-2976531"/>
            <a:ext cx="11342890" cy="9156806"/>
          </a:xfrm>
          <a:prstGeom prst="rect">
            <a:avLst/>
          </a:prstGeom>
        </p:spPr>
      </p:pic>
      <p:pic>
        <p:nvPicPr>
          <p:cNvPr name="Picture 4" id="4"/>
          <p:cNvPicPr>
            <a:picLocks noChangeAspect="true"/>
          </p:cNvPicPr>
          <p:nvPr/>
        </p:nvPicPr>
        <p:blipFill>
          <a:blip r:embed="rId5"/>
          <a:srcRect l="0" t="760" r="0" b="760"/>
          <a:stretch>
            <a:fillRect/>
          </a:stretch>
        </p:blipFill>
        <p:spPr>
          <a:xfrm flipH="false" flipV="false" rot="0">
            <a:off x="1028700" y="4634272"/>
            <a:ext cx="6584409" cy="504167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8785744" y="4634272"/>
            <a:ext cx="7324842" cy="5041673"/>
          </a:xfrm>
          <a:prstGeom prst="rect">
            <a:avLst/>
          </a:prstGeom>
        </p:spPr>
      </p:pic>
      <p:sp>
        <p:nvSpPr>
          <p:cNvPr name="TextBox 6" id="6"/>
          <p:cNvSpPr txBox="true"/>
          <p:nvPr/>
        </p:nvSpPr>
        <p:spPr>
          <a:xfrm rot="0">
            <a:off x="1028700" y="525547"/>
            <a:ext cx="6584409" cy="21431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Graphical representation</a:t>
            </a:r>
          </a:p>
        </p:txBody>
      </p:sp>
      <p:sp>
        <p:nvSpPr>
          <p:cNvPr name="TextBox 7" id="7"/>
          <p:cNvSpPr txBox="true"/>
          <p:nvPr/>
        </p:nvSpPr>
        <p:spPr>
          <a:xfrm rot="0">
            <a:off x="-1047261" y="3434950"/>
            <a:ext cx="14901061" cy="385418"/>
          </a:xfrm>
          <a:prstGeom prst="rect">
            <a:avLst/>
          </a:prstGeom>
        </p:spPr>
        <p:txBody>
          <a:bodyPr anchor="t" rtlCol="false" tIns="0" lIns="0" bIns="0" rIns="0">
            <a:spAutoFit/>
          </a:bodyPr>
          <a:lstStyle/>
          <a:p>
            <a:pPr algn="ctr">
              <a:lnSpc>
                <a:spcPts val="3143"/>
              </a:lnSpc>
              <a:spcBef>
                <a:spcPct val="0"/>
              </a:spcBef>
            </a:pPr>
            <a:r>
              <a:rPr lang="en-US" sz="2245">
                <a:solidFill>
                  <a:srgbClr val="F8F8F8"/>
                </a:solidFill>
                <a:latin typeface="IBM Plex Sans Bold"/>
              </a:rPr>
              <a:t>The box plot to view the outliers present in the dataset were obtained as follows: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24308" y="436380"/>
            <a:ext cx="5774998" cy="44480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836924" y="492925"/>
            <a:ext cx="5723003" cy="45359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529636" y="5143500"/>
            <a:ext cx="5869671" cy="454255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836924" y="5275216"/>
            <a:ext cx="5723003" cy="444978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265652" y="1775025"/>
            <a:ext cx="9756696" cy="7731497"/>
          </a:xfrm>
          <a:prstGeom prst="rect">
            <a:avLst/>
          </a:prstGeom>
        </p:spPr>
      </p:pic>
      <p:sp>
        <p:nvSpPr>
          <p:cNvPr name="TextBox 4" id="4"/>
          <p:cNvSpPr txBox="true"/>
          <p:nvPr/>
        </p:nvSpPr>
        <p:spPr>
          <a:xfrm rot="0">
            <a:off x="1028700" y="785495"/>
            <a:ext cx="975669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IBM Plex Sans Bold"/>
              </a:rPr>
              <a:t>Further the imbalance in the dataset was noted by a bar graph: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937803" y="2053593"/>
            <a:ext cx="8412395" cy="7561997"/>
          </a:xfrm>
          <a:prstGeom prst="rect">
            <a:avLst/>
          </a:prstGeom>
        </p:spPr>
      </p:pic>
      <p:sp>
        <p:nvSpPr>
          <p:cNvPr name="TextBox 4" id="4"/>
          <p:cNvSpPr txBox="true"/>
          <p:nvPr/>
        </p:nvSpPr>
        <p:spPr>
          <a:xfrm rot="0">
            <a:off x="1028700" y="981075"/>
            <a:ext cx="617660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IBM Plex Sans Bold"/>
              </a:rPr>
              <a:t>Heatmap for the correlation of features: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89060" y="8030141"/>
            <a:ext cx="19151870" cy="9114142"/>
            <a:chOff x="0" y="0"/>
            <a:chExt cx="25535827" cy="1215218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383530"/>
              <a:ext cx="14103200" cy="1138512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512" t="0" r="0" b="0"/>
            <a:stretch>
              <a:fillRect/>
            </a:stretch>
          </p:blipFill>
          <p:spPr>
            <a:xfrm flipH="false" flipV="false" rot="0">
              <a:off x="14774539" y="0"/>
              <a:ext cx="10761288" cy="12152189"/>
            </a:xfrm>
            <a:prstGeom prst="rect">
              <a:avLst/>
            </a:prstGeom>
          </p:spPr>
        </p:pic>
      </p:grpSp>
      <p:sp>
        <p:nvSpPr>
          <p:cNvPr name="TextBox 5" id="5"/>
          <p:cNvSpPr txBox="true"/>
          <p:nvPr/>
        </p:nvSpPr>
        <p:spPr>
          <a:xfrm rot="0">
            <a:off x="619265" y="789274"/>
            <a:ext cx="7919421" cy="2072576"/>
          </a:xfrm>
          <a:prstGeom prst="rect">
            <a:avLst/>
          </a:prstGeom>
        </p:spPr>
        <p:txBody>
          <a:bodyPr anchor="t" rtlCol="false" tIns="0" lIns="0" bIns="0" rIns="0">
            <a:spAutoFit/>
          </a:bodyPr>
          <a:lstStyle/>
          <a:p>
            <a:pPr>
              <a:lnSpc>
                <a:spcPts val="8197"/>
              </a:lnSpc>
            </a:pPr>
            <a:r>
              <a:rPr lang="en-US" sz="6831">
                <a:solidFill>
                  <a:srgbClr val="10094F"/>
                </a:solidFill>
                <a:latin typeface="Be Vietnam Bold"/>
              </a:rPr>
              <a:t>Societal Impact/ Novelty</a:t>
            </a:r>
          </a:p>
        </p:txBody>
      </p:sp>
      <p:sp>
        <p:nvSpPr>
          <p:cNvPr name="TextBox 6" id="6"/>
          <p:cNvSpPr txBox="true"/>
          <p:nvPr/>
        </p:nvSpPr>
        <p:spPr>
          <a:xfrm rot="0">
            <a:off x="1582782" y="3757295"/>
            <a:ext cx="15122437" cy="4505955"/>
          </a:xfrm>
          <a:prstGeom prst="rect">
            <a:avLst/>
          </a:prstGeom>
        </p:spPr>
        <p:txBody>
          <a:bodyPr anchor="t" rtlCol="false" tIns="0" lIns="0" bIns="0" rIns="0">
            <a:spAutoFit/>
          </a:bodyPr>
          <a:lstStyle/>
          <a:p>
            <a:pPr algn="ctr">
              <a:lnSpc>
                <a:spcPts val="3601"/>
              </a:lnSpc>
              <a:spcBef>
                <a:spcPct val="0"/>
              </a:spcBef>
            </a:pPr>
            <a:r>
              <a:rPr lang="en-US" sz="2572">
                <a:solidFill>
                  <a:srgbClr val="10094F"/>
                </a:solidFill>
                <a:latin typeface="IBM Plex Sans Bold"/>
              </a:rPr>
              <a:t>This model will have a major impact on creating a safe and strong interface for the transaction of money from source to destination account. </a:t>
            </a:r>
          </a:p>
          <a:p>
            <a:pPr algn="ctr">
              <a:lnSpc>
                <a:spcPts val="3601"/>
              </a:lnSpc>
              <a:spcBef>
                <a:spcPct val="0"/>
              </a:spcBef>
            </a:pPr>
            <a:r>
              <a:rPr lang="en-US" sz="2572">
                <a:solidFill>
                  <a:srgbClr val="10094F"/>
                </a:solidFill>
                <a:latin typeface="IBM Plex Sans Bold"/>
              </a:rPr>
              <a:t>Thus, the fraud rate via credit cards will get reduced in no time.</a:t>
            </a:r>
          </a:p>
          <a:p>
            <a:pPr algn="ctr">
              <a:lnSpc>
                <a:spcPts val="3601"/>
              </a:lnSpc>
              <a:spcBef>
                <a:spcPct val="0"/>
              </a:spcBef>
            </a:pPr>
          </a:p>
          <a:p>
            <a:pPr algn="ctr">
              <a:lnSpc>
                <a:spcPts val="3601"/>
              </a:lnSpc>
              <a:spcBef>
                <a:spcPct val="0"/>
              </a:spcBef>
            </a:pPr>
            <a:r>
              <a:rPr lang="en-US" sz="2572">
                <a:solidFill>
                  <a:srgbClr val="10094F"/>
                </a:solidFill>
                <a:latin typeface="IBM Plex Sans Bold"/>
              </a:rPr>
              <a:t>The model will learn new patterns and possibilities along with the dataset it encounters in real-time. </a:t>
            </a:r>
          </a:p>
          <a:p>
            <a:pPr algn="ctr">
              <a:lnSpc>
                <a:spcPts val="3601"/>
              </a:lnSpc>
              <a:spcBef>
                <a:spcPct val="0"/>
              </a:spcBef>
            </a:pPr>
            <a:r>
              <a:rPr lang="en-US" sz="2572">
                <a:solidFill>
                  <a:srgbClr val="10094F"/>
                </a:solidFill>
                <a:latin typeface="IBM Plex Sans Bold"/>
              </a:rPr>
              <a:t>Making the prediction of the model more accurate.</a:t>
            </a:r>
          </a:p>
          <a:p>
            <a:pPr algn="ctr">
              <a:lnSpc>
                <a:spcPts val="3601"/>
              </a:lnSpc>
              <a:spcBef>
                <a:spcPct val="0"/>
              </a:spcBef>
            </a:pPr>
          </a:p>
          <a:p>
            <a:pPr algn="ctr">
              <a:lnSpc>
                <a:spcPts val="3601"/>
              </a:lnSpc>
              <a:spcBef>
                <a:spcPct val="0"/>
              </a:spcBef>
            </a:pPr>
            <a:r>
              <a:rPr lang="en-US" sz="2572">
                <a:solidFill>
                  <a:srgbClr val="10094F"/>
                </a:solidFill>
                <a:latin typeface="IBM Plex Sans Bold"/>
              </a:rPr>
              <a:t>This will be a great asset for the business and finance sector as the money will undergo a safer transaction route. This will also ensure to build a higher security in the cyber world.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097139" y="3755911"/>
            <a:ext cx="6415196" cy="232113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949115" y="1028700"/>
            <a:ext cx="2924304" cy="2360711"/>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06869" y="1373690"/>
            <a:ext cx="3018620" cy="2041685"/>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002573" y="4916479"/>
            <a:ext cx="3380341" cy="4495853"/>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904377" y="6561112"/>
            <a:ext cx="2257076" cy="3001911"/>
          </a:xfrm>
          <a:prstGeom prst="rect">
            <a:avLst/>
          </a:prstGeom>
        </p:spPr>
      </p:pic>
      <p:pic>
        <p:nvPicPr>
          <p:cNvPr name="Picture 8" id="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7038225" y="6711803"/>
            <a:ext cx="3025032" cy="2700529"/>
          </a:xfrm>
          <a:prstGeom prst="rect">
            <a:avLst/>
          </a:prstGeom>
        </p:spPr>
      </p:pic>
      <p:pic>
        <p:nvPicPr>
          <p:cNvPr name="Picture 9" id="9"/>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4289079" y="1373690"/>
            <a:ext cx="2970221" cy="2970221"/>
          </a:xfrm>
          <a:prstGeom prst="rect">
            <a:avLst/>
          </a:prstGeom>
        </p:spPr>
      </p:pic>
      <p:sp>
        <p:nvSpPr>
          <p:cNvPr name="TextBox 10" id="10"/>
          <p:cNvSpPr txBox="true"/>
          <p:nvPr/>
        </p:nvSpPr>
        <p:spPr>
          <a:xfrm rot="0">
            <a:off x="1028700" y="1019175"/>
            <a:ext cx="4817522" cy="8477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Bold"/>
              </a:rPr>
              <a:t>Future Scope</a:t>
            </a:r>
          </a:p>
        </p:txBody>
      </p:sp>
      <p:sp>
        <p:nvSpPr>
          <p:cNvPr name="TextBox 11" id="11"/>
          <p:cNvSpPr txBox="true"/>
          <p:nvPr/>
        </p:nvSpPr>
        <p:spPr>
          <a:xfrm rot="0">
            <a:off x="802436" y="3348700"/>
            <a:ext cx="15888305" cy="4117292"/>
          </a:xfrm>
          <a:prstGeom prst="rect">
            <a:avLst/>
          </a:prstGeom>
        </p:spPr>
        <p:txBody>
          <a:bodyPr anchor="t" rtlCol="false" tIns="0" lIns="0" bIns="0" rIns="0">
            <a:spAutoFit/>
          </a:bodyPr>
          <a:lstStyle/>
          <a:p>
            <a:pPr algn="ctr">
              <a:lnSpc>
                <a:spcPts val="4704"/>
              </a:lnSpc>
              <a:spcBef>
                <a:spcPct val="0"/>
              </a:spcBef>
            </a:pPr>
            <a:r>
              <a:rPr lang="en-US" sz="3360">
                <a:solidFill>
                  <a:srgbClr val="F8F8F8"/>
                </a:solidFill>
                <a:latin typeface="IBM Plex Sans Bold"/>
              </a:rPr>
              <a:t>This model can future be integrated with other algorithms like SVM, random forest, etc to create a hybrid machine learning model in order to achieve a higher rate of accuracy.</a:t>
            </a:r>
          </a:p>
          <a:p>
            <a:pPr algn="ctr">
              <a:lnSpc>
                <a:spcPts val="4704"/>
              </a:lnSpc>
              <a:spcBef>
                <a:spcPct val="0"/>
              </a:spcBef>
            </a:pPr>
            <a:r>
              <a:rPr lang="en-US" sz="3360">
                <a:solidFill>
                  <a:srgbClr val="F8F8F8"/>
                </a:solidFill>
                <a:latin typeface="IBM Plex Sans Bold"/>
              </a:rPr>
              <a:t>This model can further be deployed for a wide range of use and easy accessibility for society. The columns which were not used as a feature in the model like source account number and destination account number will be used to detect the origin of the fraud.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700000">
            <a:off x="4226452" y="2785792"/>
            <a:ext cx="16909587" cy="6118196"/>
          </a:xfrm>
          <a:prstGeom prst="rect">
            <a:avLst/>
          </a:prstGeom>
        </p:spPr>
      </p:pic>
      <p:sp>
        <p:nvSpPr>
          <p:cNvPr name="TextBox 4" id="4"/>
          <p:cNvSpPr txBox="true"/>
          <p:nvPr/>
        </p:nvSpPr>
        <p:spPr>
          <a:xfrm rot="0">
            <a:off x="1028700" y="2371845"/>
            <a:ext cx="11078006" cy="157299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THANK YOU</a:t>
            </a:r>
          </a:p>
        </p:txBody>
      </p:sp>
      <p:sp>
        <p:nvSpPr>
          <p:cNvPr name="TextBox 5" id="5"/>
          <p:cNvSpPr txBox="true"/>
          <p:nvPr/>
        </p:nvSpPr>
        <p:spPr>
          <a:xfrm rot="0">
            <a:off x="1028700" y="5787740"/>
            <a:ext cx="7316206" cy="1909040"/>
          </a:xfrm>
          <a:prstGeom prst="rect">
            <a:avLst/>
          </a:prstGeom>
        </p:spPr>
        <p:txBody>
          <a:bodyPr anchor="t" rtlCol="false" tIns="0" lIns="0" bIns="0" rIns="0">
            <a:spAutoFit/>
          </a:bodyPr>
          <a:lstStyle/>
          <a:p>
            <a:pPr algn="ctr">
              <a:lnSpc>
                <a:spcPts val="3824"/>
              </a:lnSpc>
              <a:spcBef>
                <a:spcPct val="0"/>
              </a:spcBef>
            </a:pPr>
            <a:r>
              <a:rPr lang="en-US" sz="2731" u="sng">
                <a:solidFill>
                  <a:srgbClr val="F8F8F8"/>
                </a:solidFill>
                <a:latin typeface="IBM Plex Sans Bold"/>
                <a:hlinkClick r:id="rId5" tooltip="https://colab.research.google.com/drive/1mGDx7nXO66DcGq4xSOEFzXTThu_opzVZ?usp=sharing#scrollTo=pqA2yBNIPHPH"/>
              </a:rPr>
              <a:t> texthttps://colab.research.google.com/drive/1mGDx7nXO66DcGq4xSOEFzXTThu_opzVZ?usp=sharing#scrollTo=pqA2yBNIPHPH</a:t>
            </a:r>
          </a:p>
        </p:txBody>
      </p:sp>
      <p:sp>
        <p:nvSpPr>
          <p:cNvPr name="TextBox 6" id="6"/>
          <p:cNvSpPr txBox="true"/>
          <p:nvPr/>
        </p:nvSpPr>
        <p:spPr>
          <a:xfrm rot="0">
            <a:off x="1096030" y="5503577"/>
            <a:ext cx="2753558" cy="606425"/>
          </a:xfrm>
          <a:prstGeom prst="rect">
            <a:avLst/>
          </a:prstGeom>
        </p:spPr>
        <p:txBody>
          <a:bodyPr anchor="t" rtlCol="false" tIns="0" lIns="0" bIns="0" rIns="0">
            <a:spAutoFit/>
          </a:bodyPr>
          <a:lstStyle/>
          <a:p>
            <a:pPr algn="ctr">
              <a:lnSpc>
                <a:spcPts val="4900"/>
              </a:lnSpc>
              <a:spcBef>
                <a:spcPct val="0"/>
              </a:spcBef>
            </a:pPr>
            <a:r>
              <a:rPr lang="en-US" sz="3500">
                <a:solidFill>
                  <a:srgbClr val="F8F8F8"/>
                </a:solidFill>
                <a:latin typeface="IBM Plex Sans Bold"/>
              </a:rPr>
              <a:t>Google Colab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47461" y="4533413"/>
            <a:ext cx="1004586" cy="1004586"/>
          </a:xfrm>
          <a:prstGeom prst="rect">
            <a:avLst/>
          </a:prstGeom>
        </p:spPr>
      </p:pic>
      <p:grpSp>
        <p:nvGrpSpPr>
          <p:cNvPr name="Group 3" id="3"/>
          <p:cNvGrpSpPr/>
          <p:nvPr/>
        </p:nvGrpSpPr>
        <p:grpSpPr>
          <a:xfrm rot="0">
            <a:off x="6750636" y="4636589"/>
            <a:ext cx="798234" cy="798234"/>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47461" y="6098682"/>
            <a:ext cx="1004586" cy="1004586"/>
          </a:xfrm>
          <a:prstGeom prst="rect">
            <a:avLst/>
          </a:prstGeom>
        </p:spPr>
      </p:pic>
      <p:grpSp>
        <p:nvGrpSpPr>
          <p:cNvPr name="Group 7" id="7"/>
          <p:cNvGrpSpPr/>
          <p:nvPr/>
        </p:nvGrpSpPr>
        <p:grpSpPr>
          <a:xfrm rot="0">
            <a:off x="6750636" y="6201858"/>
            <a:ext cx="798234" cy="798234"/>
            <a:chOff x="0" y="0"/>
            <a:chExt cx="812800" cy="812800"/>
          </a:xfrm>
        </p:grpSpPr>
        <p:sp>
          <p:nvSpPr>
            <p:cNvPr name="Freeform 8" id="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47461" y="7663951"/>
            <a:ext cx="1004586" cy="1004586"/>
          </a:xfrm>
          <a:prstGeom prst="rect">
            <a:avLst/>
          </a:prstGeom>
        </p:spPr>
      </p:pic>
      <p:grpSp>
        <p:nvGrpSpPr>
          <p:cNvPr name="Group 11" id="11"/>
          <p:cNvGrpSpPr/>
          <p:nvPr/>
        </p:nvGrpSpPr>
        <p:grpSpPr>
          <a:xfrm rot="0">
            <a:off x="6750636" y="7767127"/>
            <a:ext cx="798234" cy="798234"/>
            <a:chOff x="0" y="0"/>
            <a:chExt cx="812800" cy="812800"/>
          </a:xfrm>
        </p:grpSpPr>
        <p:sp>
          <p:nvSpPr>
            <p:cNvPr name="Freeform 12" id="1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01612" y="4533413"/>
            <a:ext cx="1004586" cy="1004586"/>
          </a:xfrm>
          <a:prstGeom prst="rect">
            <a:avLst/>
          </a:prstGeom>
        </p:spPr>
      </p:pic>
      <p:grpSp>
        <p:nvGrpSpPr>
          <p:cNvPr name="Group 15" id="15"/>
          <p:cNvGrpSpPr/>
          <p:nvPr/>
        </p:nvGrpSpPr>
        <p:grpSpPr>
          <a:xfrm rot="0">
            <a:off x="12404787" y="4636589"/>
            <a:ext cx="798234" cy="798234"/>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01612" y="6098682"/>
            <a:ext cx="1004586" cy="1004586"/>
          </a:xfrm>
          <a:prstGeom prst="rect">
            <a:avLst/>
          </a:prstGeom>
        </p:spPr>
      </p:pic>
      <p:grpSp>
        <p:nvGrpSpPr>
          <p:cNvPr name="Group 19" id="19"/>
          <p:cNvGrpSpPr/>
          <p:nvPr/>
        </p:nvGrpSpPr>
        <p:grpSpPr>
          <a:xfrm rot="0">
            <a:off x="12404787" y="6201858"/>
            <a:ext cx="798234" cy="798234"/>
            <a:chOff x="0" y="0"/>
            <a:chExt cx="812800" cy="812800"/>
          </a:xfrm>
        </p:grpSpPr>
        <p:sp>
          <p:nvSpPr>
            <p:cNvPr name="Freeform 20" id="2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TextBox 22" id="22"/>
          <p:cNvSpPr txBox="true"/>
          <p:nvPr/>
        </p:nvSpPr>
        <p:spPr>
          <a:xfrm rot="0">
            <a:off x="620283" y="2174723"/>
            <a:ext cx="5379477" cy="2620635"/>
          </a:xfrm>
          <a:prstGeom prst="rect">
            <a:avLst/>
          </a:prstGeom>
        </p:spPr>
        <p:txBody>
          <a:bodyPr anchor="t" rtlCol="false" tIns="0" lIns="0" bIns="0" rIns="0">
            <a:spAutoFit/>
          </a:bodyPr>
          <a:lstStyle/>
          <a:p>
            <a:pPr>
              <a:lnSpc>
                <a:spcPts val="10640"/>
              </a:lnSpc>
            </a:pPr>
            <a:r>
              <a:rPr lang="en-US" sz="7000">
                <a:solidFill>
                  <a:srgbClr val="01003B"/>
                </a:solidFill>
                <a:latin typeface="Be Vietnam Bold"/>
              </a:rPr>
              <a:t>TEAM NAME:</a:t>
            </a:r>
          </a:p>
          <a:p>
            <a:pPr>
              <a:lnSpc>
                <a:spcPts val="10640"/>
              </a:lnSpc>
            </a:pPr>
            <a:r>
              <a:rPr lang="en-US" sz="7000">
                <a:solidFill>
                  <a:srgbClr val="01003B"/>
                </a:solidFill>
                <a:latin typeface="Be Vietnam Bold"/>
              </a:rPr>
              <a:t>GIRL'S HIVE</a:t>
            </a:r>
          </a:p>
        </p:txBody>
      </p:sp>
      <p:sp>
        <p:nvSpPr>
          <p:cNvPr name="TextBox 23" id="23"/>
          <p:cNvSpPr txBox="true"/>
          <p:nvPr/>
        </p:nvSpPr>
        <p:spPr>
          <a:xfrm rot="0">
            <a:off x="8196334" y="4747734"/>
            <a:ext cx="3562353" cy="495300"/>
          </a:xfrm>
          <a:prstGeom prst="rect">
            <a:avLst/>
          </a:prstGeom>
        </p:spPr>
        <p:txBody>
          <a:bodyPr anchor="t" rtlCol="false" tIns="0" lIns="0" bIns="0" rIns="0">
            <a:spAutoFit/>
          </a:bodyPr>
          <a:lstStyle/>
          <a:p>
            <a:pPr>
              <a:lnSpc>
                <a:spcPts val="4199"/>
              </a:lnSpc>
            </a:pPr>
            <a:r>
              <a:rPr lang="en-US" sz="2999">
                <a:solidFill>
                  <a:srgbClr val="01003B"/>
                </a:solidFill>
                <a:latin typeface="IBM Plex Sans"/>
              </a:rPr>
              <a:t>AASTHA KANTH</a:t>
            </a:r>
          </a:p>
        </p:txBody>
      </p:sp>
      <p:sp>
        <p:nvSpPr>
          <p:cNvPr name="TextBox 24" id="24"/>
          <p:cNvSpPr txBox="true"/>
          <p:nvPr/>
        </p:nvSpPr>
        <p:spPr>
          <a:xfrm rot="0">
            <a:off x="8196334" y="6313002"/>
            <a:ext cx="3562353" cy="495300"/>
          </a:xfrm>
          <a:prstGeom prst="rect">
            <a:avLst/>
          </a:prstGeom>
        </p:spPr>
        <p:txBody>
          <a:bodyPr anchor="t" rtlCol="false" tIns="0" lIns="0" bIns="0" rIns="0">
            <a:spAutoFit/>
          </a:bodyPr>
          <a:lstStyle/>
          <a:p>
            <a:pPr>
              <a:lnSpc>
                <a:spcPts val="4199"/>
              </a:lnSpc>
            </a:pPr>
            <a:r>
              <a:rPr lang="en-US" sz="2999">
                <a:solidFill>
                  <a:srgbClr val="01003B"/>
                </a:solidFill>
                <a:latin typeface="IBM Plex Sans"/>
              </a:rPr>
              <a:t>POOJA GUSAIN</a:t>
            </a:r>
          </a:p>
        </p:txBody>
      </p:sp>
      <p:sp>
        <p:nvSpPr>
          <p:cNvPr name="TextBox 25" id="25"/>
          <p:cNvSpPr txBox="true"/>
          <p:nvPr/>
        </p:nvSpPr>
        <p:spPr>
          <a:xfrm rot="0">
            <a:off x="8196334" y="7878271"/>
            <a:ext cx="3562353" cy="495300"/>
          </a:xfrm>
          <a:prstGeom prst="rect">
            <a:avLst/>
          </a:prstGeom>
        </p:spPr>
        <p:txBody>
          <a:bodyPr anchor="t" rtlCol="false" tIns="0" lIns="0" bIns="0" rIns="0">
            <a:spAutoFit/>
          </a:bodyPr>
          <a:lstStyle/>
          <a:p>
            <a:pPr>
              <a:lnSpc>
                <a:spcPts val="4199"/>
              </a:lnSpc>
            </a:pPr>
            <a:r>
              <a:rPr lang="en-US" sz="2999">
                <a:solidFill>
                  <a:srgbClr val="01003B"/>
                </a:solidFill>
                <a:latin typeface="IBM Plex Sans"/>
              </a:rPr>
              <a:t>RUBY CHAWLA</a:t>
            </a:r>
          </a:p>
        </p:txBody>
      </p:sp>
      <p:sp>
        <p:nvSpPr>
          <p:cNvPr name="TextBox 26" id="26"/>
          <p:cNvSpPr txBox="true"/>
          <p:nvPr/>
        </p:nvSpPr>
        <p:spPr>
          <a:xfrm rot="0">
            <a:off x="13850485" y="4747734"/>
            <a:ext cx="3562353" cy="495300"/>
          </a:xfrm>
          <a:prstGeom prst="rect">
            <a:avLst/>
          </a:prstGeom>
        </p:spPr>
        <p:txBody>
          <a:bodyPr anchor="t" rtlCol="false" tIns="0" lIns="0" bIns="0" rIns="0">
            <a:spAutoFit/>
          </a:bodyPr>
          <a:lstStyle/>
          <a:p>
            <a:pPr>
              <a:lnSpc>
                <a:spcPts val="4199"/>
              </a:lnSpc>
            </a:pPr>
            <a:r>
              <a:rPr lang="en-US" sz="2999">
                <a:solidFill>
                  <a:srgbClr val="01003B"/>
                </a:solidFill>
                <a:latin typeface="IBM Plex Sans"/>
              </a:rPr>
              <a:t>JIYA SHARMA</a:t>
            </a:r>
          </a:p>
        </p:txBody>
      </p:sp>
      <p:sp>
        <p:nvSpPr>
          <p:cNvPr name="TextBox 27" id="27"/>
          <p:cNvSpPr txBox="true"/>
          <p:nvPr/>
        </p:nvSpPr>
        <p:spPr>
          <a:xfrm rot="0">
            <a:off x="13850485" y="6313002"/>
            <a:ext cx="3562353" cy="495300"/>
          </a:xfrm>
          <a:prstGeom prst="rect">
            <a:avLst/>
          </a:prstGeom>
        </p:spPr>
        <p:txBody>
          <a:bodyPr anchor="t" rtlCol="false" tIns="0" lIns="0" bIns="0" rIns="0">
            <a:spAutoFit/>
          </a:bodyPr>
          <a:lstStyle/>
          <a:p>
            <a:pPr>
              <a:lnSpc>
                <a:spcPts val="4199"/>
              </a:lnSpc>
            </a:pPr>
            <a:r>
              <a:rPr lang="en-US" sz="2999">
                <a:solidFill>
                  <a:srgbClr val="01003B"/>
                </a:solidFill>
                <a:latin typeface="IBM Plex Sans"/>
              </a:rPr>
              <a:t>ANKITA DAS</a:t>
            </a:r>
          </a:p>
        </p:txBody>
      </p:sp>
      <p:grpSp>
        <p:nvGrpSpPr>
          <p:cNvPr name="Group 28" id="28"/>
          <p:cNvGrpSpPr/>
          <p:nvPr/>
        </p:nvGrpSpPr>
        <p:grpSpPr>
          <a:xfrm rot="0">
            <a:off x="1028700" y="1028700"/>
            <a:ext cx="3903162" cy="489363"/>
            <a:chOff x="0" y="0"/>
            <a:chExt cx="5204217" cy="652485"/>
          </a:xfrm>
        </p:grpSpPr>
        <p:sp>
          <p:nvSpPr>
            <p:cNvPr name="TextBox 29" id="29"/>
            <p:cNvSpPr txBox="true"/>
            <p:nvPr/>
          </p:nvSpPr>
          <p:spPr>
            <a:xfrm rot="0">
              <a:off x="877820" y="65132"/>
              <a:ext cx="4326396" cy="484121"/>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Add Company Name</a:t>
              </a:r>
            </a:p>
          </p:txBody>
        </p:sp>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633503" cy="652485"/>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1028700" y="1028700"/>
            <a:ext cx="3903162" cy="489363"/>
            <a:chOff x="0" y="0"/>
            <a:chExt cx="5204217" cy="652485"/>
          </a:xfrm>
        </p:grpSpPr>
        <p:sp>
          <p:nvSpPr>
            <p:cNvPr name="TextBox 4" id="4"/>
            <p:cNvSpPr txBox="true"/>
            <p:nvPr/>
          </p:nvSpPr>
          <p:spPr>
            <a:xfrm rot="0">
              <a:off x="877820" y="65066"/>
              <a:ext cx="4326396" cy="484121"/>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Add Company Name</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633503" cy="652485"/>
            </a:xfrm>
            <a:prstGeom prst="rect">
              <a:avLst/>
            </a:prstGeom>
          </p:spPr>
        </p:pic>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8010284">
            <a:off x="11274917" y="-2976531"/>
            <a:ext cx="11342890" cy="9156806"/>
          </a:xfrm>
          <a:prstGeom prst="rect">
            <a:avLst/>
          </a:prstGeom>
        </p:spPr>
      </p:pic>
      <p:sp>
        <p:nvSpPr>
          <p:cNvPr name="TextBox 7" id="7"/>
          <p:cNvSpPr txBox="true"/>
          <p:nvPr/>
        </p:nvSpPr>
        <p:spPr>
          <a:xfrm rot="0">
            <a:off x="1025505" y="2769877"/>
            <a:ext cx="12330632" cy="4166222"/>
          </a:xfrm>
          <a:prstGeom prst="rect">
            <a:avLst/>
          </a:prstGeom>
        </p:spPr>
        <p:txBody>
          <a:bodyPr anchor="t" rtlCol="false" tIns="0" lIns="0" bIns="0" rIns="0">
            <a:spAutoFit/>
          </a:bodyPr>
          <a:lstStyle/>
          <a:p>
            <a:pPr>
              <a:lnSpc>
                <a:spcPts val="14490"/>
              </a:lnSpc>
            </a:pPr>
            <a:r>
              <a:rPr lang="en-US" sz="7000">
                <a:solidFill>
                  <a:srgbClr val="F8F8F8"/>
                </a:solidFill>
                <a:latin typeface="Be Vietnam Bold"/>
              </a:rPr>
              <a:t>THEME:</a:t>
            </a:r>
          </a:p>
          <a:p>
            <a:pPr>
              <a:lnSpc>
                <a:spcPts val="8400"/>
              </a:lnSpc>
            </a:pPr>
            <a:r>
              <a:rPr lang="en-US" sz="7000">
                <a:solidFill>
                  <a:srgbClr val="F8F8F8"/>
                </a:solidFill>
                <a:latin typeface="Be Vietnam Bold"/>
              </a:rPr>
              <a:t>ML MODEL- FRAUD DETECTION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09632" y="2514603"/>
            <a:ext cx="8783954" cy="8783954"/>
            <a:chOff x="0" y="0"/>
            <a:chExt cx="6350000" cy="6350000"/>
          </a:xfrm>
        </p:grpSpPr>
        <p:sp>
          <p:nvSpPr>
            <p:cNvPr name="Freeform 3" id="3"/>
            <p:cNvSpPr/>
            <p:nvPr/>
          </p:nvSpPr>
          <p:spPr>
            <a:xfrm flipH="false" flipV="false">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49953" r="-49953" t="0" b="-4132"/>
              </a:stretch>
            </a:blipFill>
          </p:spPr>
        </p:sp>
      </p:grpSp>
      <p:grpSp>
        <p:nvGrpSpPr>
          <p:cNvPr name="Group 4" id="4"/>
          <p:cNvGrpSpPr/>
          <p:nvPr/>
        </p:nvGrpSpPr>
        <p:grpSpPr>
          <a:xfrm rot="0">
            <a:off x="14578523" y="8985885"/>
            <a:ext cx="2680777" cy="502293"/>
            <a:chOff x="0" y="0"/>
            <a:chExt cx="3574370" cy="669724"/>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04646" y="0"/>
              <a:ext cx="669724" cy="66972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3172573" y="185060"/>
              <a:ext cx="180511" cy="299604"/>
            </a:xfrm>
            <a:prstGeom prst="rect">
              <a:avLst/>
            </a:prstGeom>
          </p:spPr>
        </p:pic>
        <p:sp>
          <p:nvSpPr>
            <p:cNvPr name="TextBox 7" id="7"/>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Bold"/>
                </a:rPr>
                <a:t>Back to Agenda</a:t>
              </a:r>
            </a:p>
          </p:txBody>
        </p:sp>
      </p:grpSp>
      <p:grpSp>
        <p:nvGrpSpPr>
          <p:cNvPr name="Group 8" id="8"/>
          <p:cNvGrpSpPr/>
          <p:nvPr/>
        </p:nvGrpSpPr>
        <p:grpSpPr>
          <a:xfrm rot="0">
            <a:off x="7461667" y="2514603"/>
            <a:ext cx="13197935" cy="7341724"/>
            <a:chOff x="0" y="0"/>
            <a:chExt cx="17597246" cy="9788965"/>
          </a:xfrm>
        </p:grpSpPr>
        <p:sp>
          <p:nvSpPr>
            <p:cNvPr name="TextBox 9" id="9"/>
            <p:cNvSpPr txBox="true"/>
            <p:nvPr/>
          </p:nvSpPr>
          <p:spPr>
            <a:xfrm rot="0">
              <a:off x="0" y="0"/>
              <a:ext cx="17597246" cy="1457574"/>
            </a:xfrm>
            <a:prstGeom prst="rect">
              <a:avLst/>
            </a:prstGeom>
          </p:spPr>
          <p:txBody>
            <a:bodyPr anchor="t" rtlCol="false" tIns="0" lIns="0" bIns="0" rIns="0">
              <a:spAutoFit/>
            </a:bodyPr>
            <a:lstStyle/>
            <a:p>
              <a:pPr>
                <a:lnSpc>
                  <a:spcPts val="8608"/>
                </a:lnSpc>
              </a:pPr>
              <a:r>
                <a:rPr lang="en-US" sz="7173">
                  <a:solidFill>
                    <a:srgbClr val="01003B"/>
                  </a:solidFill>
                  <a:latin typeface="Be Vietnam Bold"/>
                </a:rPr>
                <a:t>Problem Statement:</a:t>
              </a:r>
            </a:p>
          </p:txBody>
        </p:sp>
        <p:sp>
          <p:nvSpPr>
            <p:cNvPr name="TextBox 10" id="10"/>
            <p:cNvSpPr txBox="true"/>
            <p:nvPr/>
          </p:nvSpPr>
          <p:spPr>
            <a:xfrm rot="0">
              <a:off x="0" y="2384948"/>
              <a:ext cx="14386176" cy="7404017"/>
            </a:xfrm>
            <a:prstGeom prst="rect">
              <a:avLst/>
            </a:prstGeom>
          </p:spPr>
          <p:txBody>
            <a:bodyPr anchor="t" rtlCol="false" tIns="0" lIns="0" bIns="0" rIns="0">
              <a:spAutoFit/>
            </a:bodyPr>
            <a:lstStyle/>
            <a:p>
              <a:pPr>
                <a:lnSpc>
                  <a:spcPts val="4016"/>
                </a:lnSpc>
              </a:pPr>
            </a:p>
            <a:p>
              <a:pPr marL="619470" indent="-309735" lvl="1">
                <a:lnSpc>
                  <a:spcPts val="4016"/>
                </a:lnSpc>
                <a:buFont typeface="Arial"/>
                <a:buChar char="•"/>
              </a:pPr>
              <a:r>
                <a:rPr lang="en-US" sz="2869" u="none">
                  <a:solidFill>
                    <a:srgbClr val="01003B"/>
                  </a:solidFill>
                  <a:latin typeface="IBM Plex Sans"/>
                </a:rPr>
                <a:t>To build an ML model for detecting credit card fraud by using an imbalanced dataset.</a:t>
              </a:r>
            </a:p>
            <a:p>
              <a:pPr marL="619470" indent="-309735" lvl="1">
                <a:lnSpc>
                  <a:spcPts val="4016"/>
                </a:lnSpc>
                <a:buFont typeface="Arial"/>
                <a:buChar char="•"/>
              </a:pPr>
              <a:r>
                <a:rPr lang="en-US" sz="2869" u="none">
                  <a:solidFill>
                    <a:srgbClr val="01003B"/>
                  </a:solidFill>
                  <a:latin typeface="IBM Plex Sans"/>
                </a:rPr>
                <a:t>Fraud can be detected in various forms and one of the major forms of it is credit card fraud. Earlier these frauds were detected by human-proposed patterns and rules to rely upon. This was time-consuming as well as the accuracy level of detecting fraud was unmonitored and was incapable of detecting a new fraud pattern.</a:t>
              </a:r>
            </a:p>
            <a:p>
              <a:pPr>
                <a:lnSpc>
                  <a:spcPts val="4016"/>
                </a:lnSpc>
              </a:pPr>
            </a:p>
            <a:p>
              <a:pPr algn="l">
                <a:lnSpc>
                  <a:spcPts val="4016"/>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010284">
            <a:off x="11274917" y="-2976531"/>
            <a:ext cx="11342890" cy="9156806"/>
          </a:xfrm>
          <a:prstGeom prst="rect">
            <a:avLst/>
          </a:prstGeom>
        </p:spPr>
      </p:pic>
      <p:sp>
        <p:nvSpPr>
          <p:cNvPr name="TextBox 4" id="4"/>
          <p:cNvSpPr txBox="true"/>
          <p:nvPr/>
        </p:nvSpPr>
        <p:spPr>
          <a:xfrm rot="0">
            <a:off x="590480" y="1019175"/>
            <a:ext cx="7812715"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Solution</a:t>
            </a:r>
          </a:p>
        </p:txBody>
      </p:sp>
      <p:sp>
        <p:nvSpPr>
          <p:cNvPr name="TextBox 5" id="5"/>
          <p:cNvSpPr txBox="true"/>
          <p:nvPr/>
        </p:nvSpPr>
        <p:spPr>
          <a:xfrm rot="0">
            <a:off x="2182948" y="2948391"/>
            <a:ext cx="14339234" cy="8515350"/>
          </a:xfrm>
          <a:prstGeom prst="rect">
            <a:avLst/>
          </a:prstGeom>
        </p:spPr>
        <p:txBody>
          <a:bodyPr anchor="t" rtlCol="false" tIns="0" lIns="0" bIns="0" rIns="0">
            <a:spAutoFit/>
          </a:bodyPr>
          <a:lstStyle/>
          <a:p>
            <a:pPr algn="ctr">
              <a:lnSpc>
                <a:spcPts val="4200"/>
              </a:lnSpc>
            </a:pPr>
            <a:r>
              <a:rPr lang="en-US" sz="3000">
                <a:solidFill>
                  <a:srgbClr val="F8F8F8"/>
                </a:solidFill>
                <a:latin typeface="IBM Plex Sans Bold"/>
              </a:rPr>
              <a:t>The ML model will be trained on the dataset so as to detect real-time fraud patterns. This will reduce the time consumption as well as the accuracy level of the model will be defined and could be refined over time.</a:t>
            </a:r>
          </a:p>
          <a:p>
            <a:pPr algn="ctr">
              <a:lnSpc>
                <a:spcPts val="4200"/>
              </a:lnSpc>
            </a:pPr>
            <a:r>
              <a:rPr lang="en-US" sz="3000">
                <a:solidFill>
                  <a:srgbClr val="F8F8F8"/>
                </a:solidFill>
                <a:latin typeface="IBM Plex Sans Bold"/>
              </a:rPr>
              <a:t>The dataset was taken from Kaggle for building the model:</a:t>
            </a:r>
          </a:p>
          <a:p>
            <a:pPr algn="ctr">
              <a:lnSpc>
                <a:spcPts val="4200"/>
              </a:lnSpc>
            </a:pPr>
          </a:p>
          <a:p>
            <a:pPr algn="ctr">
              <a:lnSpc>
                <a:spcPts val="4200"/>
              </a:lnSpc>
            </a:pPr>
            <a:r>
              <a:rPr lang="en-US" sz="3000" u="sng">
                <a:solidFill>
                  <a:srgbClr val="F8F8F8"/>
                </a:solidFill>
                <a:latin typeface="IBM Plex Sans Bold"/>
                <a:hlinkClick r:id="rId5" tooltip="https://www.kaggle.com/code/bannourchaker/frauddetection-part1-eda/input"/>
              </a:rPr>
              <a:t>https://www.kaggle.com/code/bannourchaker/frauddetection-part1-eda/input</a:t>
            </a:r>
          </a:p>
          <a:p>
            <a:pPr algn="ctr">
              <a:lnSpc>
                <a:spcPts val="4200"/>
              </a:lnSpc>
            </a:pPr>
          </a:p>
          <a:p>
            <a:pPr algn="ctr">
              <a:lnSpc>
                <a:spcPts val="4200"/>
              </a:lnSpc>
            </a:pPr>
            <a:r>
              <a:rPr lang="en-US" sz="3000">
                <a:solidFill>
                  <a:srgbClr val="F8F8F8"/>
                </a:solidFill>
                <a:latin typeface="IBM Plex Sans Bold"/>
              </a:rPr>
              <a:t>The dataset consisted of 11 columns out of which 1 column was for the label ‘isFraud’ which consisted of ‘0’ and ‘1’ values indicating,</a:t>
            </a:r>
          </a:p>
          <a:p>
            <a:pPr algn="ctr">
              <a:lnSpc>
                <a:spcPts val="4200"/>
              </a:lnSpc>
            </a:pPr>
          </a:p>
          <a:p>
            <a:pPr algn="ctr">
              <a:lnSpc>
                <a:spcPts val="4200"/>
              </a:lnSpc>
            </a:pPr>
          </a:p>
          <a:p>
            <a:pPr algn="ctr">
              <a:lnSpc>
                <a:spcPts val="4200"/>
              </a:lnSpc>
            </a:pPr>
            <a:r>
              <a:rPr lang="en-US" sz="3000">
                <a:solidFill>
                  <a:srgbClr val="F8F8F8"/>
                </a:solidFill>
                <a:latin typeface="IBM Plex Sans Bold"/>
              </a:rPr>
              <a:t> we developed the model based on Logistic Regression.</a:t>
            </a:r>
          </a:p>
          <a:p>
            <a:pPr algn="ctr">
              <a:lnSpc>
                <a:spcPts val="4200"/>
              </a:lnSpc>
            </a:pPr>
          </a:p>
          <a:p>
            <a:pPr algn="ctr">
              <a:lnSpc>
                <a:spcPts val="4200"/>
              </a:lnSpc>
            </a:pPr>
          </a:p>
          <a:p>
            <a:pPr algn="ctr">
              <a:lnSpc>
                <a:spcPts val="4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4684951" y="3146042"/>
            <a:ext cx="16909587" cy="6118196"/>
          </a:xfrm>
          <a:prstGeom prst="rect">
            <a:avLst/>
          </a:prstGeom>
        </p:spPr>
      </p:pic>
      <p:grpSp>
        <p:nvGrpSpPr>
          <p:cNvPr name="Group 3" id="3"/>
          <p:cNvGrpSpPr/>
          <p:nvPr/>
        </p:nvGrpSpPr>
        <p:grpSpPr>
          <a:xfrm rot="0">
            <a:off x="12681245" y="1028750"/>
            <a:ext cx="4578055" cy="743260"/>
            <a:chOff x="0" y="0"/>
            <a:chExt cx="6104073" cy="991013"/>
          </a:xfrm>
        </p:grpSpPr>
        <p:grpSp>
          <p:nvGrpSpPr>
            <p:cNvPr name="Group 4" id="4"/>
            <p:cNvGrpSpPr/>
            <p:nvPr/>
          </p:nvGrpSpPr>
          <p:grpSpPr>
            <a:xfrm rot="0">
              <a:off x="0" y="0"/>
              <a:ext cx="6104073" cy="991013"/>
              <a:chOff x="0" y="0"/>
              <a:chExt cx="1205743" cy="195756"/>
            </a:xfrm>
          </p:grpSpPr>
          <p:sp>
            <p:nvSpPr>
              <p:cNvPr name="Freeform 5" id="5"/>
              <p:cNvSpPr/>
              <p:nvPr/>
            </p:nvSpPr>
            <p:spPr>
              <a:xfrm flipH="false" flipV="false">
                <a:off x="0" y="0"/>
                <a:ext cx="1205743" cy="195756"/>
              </a:xfrm>
              <a:custGeom>
                <a:avLst/>
                <a:gdLst/>
                <a:ahLst/>
                <a:cxnLst/>
                <a:rect r="r" b="b" t="t" l="l"/>
                <a:pathLst>
                  <a:path h="195756" w="1205743">
                    <a:moveTo>
                      <a:pt x="50733" y="0"/>
                    </a:moveTo>
                    <a:lnTo>
                      <a:pt x="1155010" y="0"/>
                    </a:lnTo>
                    <a:cubicBezTo>
                      <a:pt x="1183029" y="0"/>
                      <a:pt x="1205743" y="22714"/>
                      <a:pt x="1205743" y="50733"/>
                    </a:cubicBezTo>
                    <a:lnTo>
                      <a:pt x="1205743" y="145023"/>
                    </a:lnTo>
                    <a:cubicBezTo>
                      <a:pt x="1205743" y="173042"/>
                      <a:pt x="1183029" y="195756"/>
                      <a:pt x="1155010" y="195756"/>
                    </a:cubicBezTo>
                    <a:lnTo>
                      <a:pt x="50733" y="195756"/>
                    </a:lnTo>
                    <a:cubicBezTo>
                      <a:pt x="22714" y="195756"/>
                      <a:pt x="0" y="173042"/>
                      <a:pt x="0" y="145023"/>
                    </a:cubicBezTo>
                    <a:lnTo>
                      <a:pt x="0" y="50733"/>
                    </a:lnTo>
                    <a:cubicBezTo>
                      <a:pt x="0" y="22714"/>
                      <a:pt x="22714" y="0"/>
                      <a:pt x="50733" y="0"/>
                    </a:cubicBezTo>
                    <a:close/>
                  </a:path>
                </a:pathLst>
              </a:custGeom>
              <a:solidFill>
                <a:srgbClr val="2667FF"/>
              </a:solidFill>
              <a:ln>
                <a:noFill/>
              </a:ln>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5473" y="321871"/>
              <a:ext cx="347271" cy="347271"/>
            </a:xfrm>
            <a:prstGeom prst="rect">
              <a:avLst/>
            </a:prstGeom>
          </p:spPr>
        </p:pic>
        <p:sp>
          <p:nvSpPr>
            <p:cNvPr name="TextBox 8" id="8"/>
            <p:cNvSpPr txBox="true"/>
            <p:nvPr/>
          </p:nvSpPr>
          <p:spPr>
            <a:xfrm rot="0">
              <a:off x="1210304" y="294913"/>
              <a:ext cx="4683292" cy="382138"/>
            </a:xfrm>
            <a:prstGeom prst="rect">
              <a:avLst/>
            </a:prstGeom>
          </p:spPr>
          <p:txBody>
            <a:bodyPr anchor="t" rtlCol="false" tIns="0" lIns="0" bIns="0" rIns="0">
              <a:spAutoFit/>
            </a:bodyPr>
            <a:lstStyle/>
            <a:p>
              <a:pPr marL="0" indent="0" lvl="0">
                <a:lnSpc>
                  <a:spcPts val="2340"/>
                </a:lnSpc>
                <a:spcBef>
                  <a:spcPct val="0"/>
                </a:spcBef>
              </a:pPr>
              <a:r>
                <a:rPr lang="en-US" sz="1800" u="sng">
                  <a:solidFill>
                    <a:srgbClr val="F8F8F8"/>
                  </a:solidFill>
                  <a:latin typeface="Be Vietnam Bold"/>
                </a:rPr>
                <a:t>Information available in audio.</a:t>
              </a:r>
            </a:p>
          </p:txBody>
        </p:sp>
      </p:grpSp>
      <p:sp>
        <p:nvSpPr>
          <p:cNvPr name="TextBox 9" id="9"/>
          <p:cNvSpPr txBox="true"/>
          <p:nvPr/>
        </p:nvSpPr>
        <p:spPr>
          <a:xfrm rot="0">
            <a:off x="527584" y="3470685"/>
            <a:ext cx="9407840" cy="1672815"/>
          </a:xfrm>
          <a:prstGeom prst="rect">
            <a:avLst/>
          </a:prstGeom>
        </p:spPr>
        <p:txBody>
          <a:bodyPr anchor="t" rtlCol="false" tIns="0" lIns="0" bIns="0" rIns="0">
            <a:spAutoFit/>
          </a:bodyPr>
          <a:lstStyle/>
          <a:p>
            <a:pPr algn="ctr">
              <a:lnSpc>
                <a:spcPts val="13882"/>
              </a:lnSpc>
              <a:spcBef>
                <a:spcPct val="0"/>
              </a:spcBef>
            </a:pPr>
            <a:r>
              <a:rPr lang="en-US" sz="9915">
                <a:solidFill>
                  <a:srgbClr val="F8F8F8"/>
                </a:solidFill>
                <a:latin typeface="IBM Plex Sans Bold"/>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a:off x="0" y="0"/>
              <a:ext cx="4545659" cy="2445808"/>
            </a:xfrm>
            <a:custGeom>
              <a:avLst/>
              <a:gdLst/>
              <a:ahLst/>
              <a:cxnLst/>
              <a:rect r="r" b="b" t="t" l="l"/>
              <a:pathLst>
                <a:path h="2445808" w="4545659">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8F8F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pic>
        <p:nvPicPr>
          <p:cNvPr name="Picture 5" id="5"/>
          <p:cNvPicPr>
            <a:picLocks noChangeAspect="true"/>
          </p:cNvPicPr>
          <p:nvPr/>
        </p:nvPicPr>
        <p:blipFill>
          <a:blip r:embed="rId2"/>
          <a:srcRect l="0" t="0" r="0" b="0"/>
          <a:stretch>
            <a:fillRect/>
          </a:stretch>
        </p:blipFill>
        <p:spPr>
          <a:xfrm flipH="false" flipV="false" rot="0">
            <a:off x="2623345" y="2411490"/>
            <a:ext cx="13041310" cy="7875510"/>
          </a:xfrm>
          <a:prstGeom prst="rect">
            <a:avLst/>
          </a:prstGeom>
        </p:spPr>
      </p:pic>
      <p:sp>
        <p:nvSpPr>
          <p:cNvPr name="TextBox 6" id="6"/>
          <p:cNvSpPr txBox="true"/>
          <p:nvPr/>
        </p:nvSpPr>
        <p:spPr>
          <a:xfrm rot="0">
            <a:off x="1028700" y="857271"/>
            <a:ext cx="5079364" cy="2524125"/>
          </a:xfrm>
          <a:prstGeom prst="rect">
            <a:avLst/>
          </a:prstGeom>
        </p:spPr>
        <p:txBody>
          <a:bodyPr anchor="t" rtlCol="false" tIns="0" lIns="0" bIns="0" rIns="0">
            <a:spAutoFit/>
          </a:bodyPr>
          <a:lstStyle/>
          <a:p>
            <a:pPr>
              <a:lnSpc>
                <a:spcPts val="6600"/>
              </a:lnSpc>
            </a:pPr>
            <a:r>
              <a:rPr lang="en-US" sz="5500">
                <a:solidFill>
                  <a:srgbClr val="01003B"/>
                </a:solidFill>
                <a:latin typeface="Be Vietnam Bold"/>
              </a:rPr>
              <a:t>Architecture Diagram</a:t>
            </a:r>
          </a:p>
          <a:p>
            <a:pPr algn="l">
              <a:lnSpc>
                <a:spcPts val="6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010284">
            <a:off x="11274917" y="-2976531"/>
            <a:ext cx="11342890" cy="9156806"/>
          </a:xfrm>
          <a:prstGeom prst="rect">
            <a:avLst/>
          </a:prstGeom>
        </p:spPr>
      </p:pic>
      <p:sp>
        <p:nvSpPr>
          <p:cNvPr name="TextBox 4" id="4"/>
          <p:cNvSpPr txBox="true"/>
          <p:nvPr/>
        </p:nvSpPr>
        <p:spPr>
          <a:xfrm rot="0">
            <a:off x="462532" y="1231284"/>
            <a:ext cx="7812715" cy="771525"/>
          </a:xfrm>
          <a:prstGeom prst="rect">
            <a:avLst/>
          </a:prstGeom>
        </p:spPr>
        <p:txBody>
          <a:bodyPr anchor="t" rtlCol="false" tIns="0" lIns="0" bIns="0" rIns="0">
            <a:spAutoFit/>
          </a:bodyPr>
          <a:lstStyle/>
          <a:p>
            <a:pPr>
              <a:lnSpc>
                <a:spcPts val="6000"/>
              </a:lnSpc>
            </a:pPr>
            <a:r>
              <a:rPr lang="en-US" sz="5000">
                <a:solidFill>
                  <a:srgbClr val="F8F8F8"/>
                </a:solidFill>
                <a:latin typeface="Be Vietnam Bold"/>
              </a:rPr>
              <a:t>Data Collection :</a:t>
            </a:r>
          </a:p>
        </p:txBody>
      </p:sp>
      <p:sp>
        <p:nvSpPr>
          <p:cNvPr name="TextBox 5" id="5"/>
          <p:cNvSpPr txBox="true"/>
          <p:nvPr/>
        </p:nvSpPr>
        <p:spPr>
          <a:xfrm rot="0">
            <a:off x="9139238" y="4900295"/>
            <a:ext cx="9525" cy="438786"/>
          </a:xfrm>
          <a:prstGeom prst="rect">
            <a:avLst/>
          </a:prstGeom>
        </p:spPr>
        <p:txBody>
          <a:bodyPr anchor="t" rtlCol="false" tIns="0" lIns="0" bIns="0" rIns="0">
            <a:spAutoFit/>
          </a:bodyPr>
          <a:lstStyle/>
          <a:p>
            <a:pPr algn="ctr">
              <a:lnSpc>
                <a:spcPts val="3639"/>
              </a:lnSpc>
              <a:spcBef>
                <a:spcPct val="0"/>
              </a:spcBef>
            </a:pPr>
          </a:p>
        </p:txBody>
      </p:sp>
      <p:sp>
        <p:nvSpPr>
          <p:cNvPr name="TextBox 6" id="6"/>
          <p:cNvSpPr txBox="true"/>
          <p:nvPr/>
        </p:nvSpPr>
        <p:spPr>
          <a:xfrm rot="0">
            <a:off x="462532" y="2054225"/>
            <a:ext cx="13057466" cy="438786"/>
          </a:xfrm>
          <a:prstGeom prst="rect">
            <a:avLst/>
          </a:prstGeom>
        </p:spPr>
        <p:txBody>
          <a:bodyPr anchor="t" rtlCol="false" tIns="0" lIns="0" bIns="0" rIns="0">
            <a:spAutoFit/>
          </a:bodyPr>
          <a:lstStyle/>
          <a:p>
            <a:pPr algn="ctr">
              <a:lnSpc>
                <a:spcPts val="3639"/>
              </a:lnSpc>
              <a:spcBef>
                <a:spcPct val="0"/>
              </a:spcBef>
            </a:pPr>
            <a:r>
              <a:rPr lang="en-US" sz="2599">
                <a:solidFill>
                  <a:srgbClr val="F8F8F8"/>
                </a:solidFill>
                <a:latin typeface="IBM Plex Sans Bold"/>
              </a:rPr>
              <a:t>The dataset was downloaded from Kaggle and was accessed from a local repository.</a:t>
            </a:r>
          </a:p>
        </p:txBody>
      </p:sp>
      <p:sp>
        <p:nvSpPr>
          <p:cNvPr name="TextBox 7" id="7"/>
          <p:cNvSpPr txBox="true"/>
          <p:nvPr/>
        </p:nvSpPr>
        <p:spPr>
          <a:xfrm rot="0">
            <a:off x="462532" y="2789205"/>
            <a:ext cx="17989328" cy="3170555"/>
          </a:xfrm>
          <a:prstGeom prst="rect">
            <a:avLst/>
          </a:prstGeom>
        </p:spPr>
        <p:txBody>
          <a:bodyPr anchor="t" rtlCol="false" tIns="0" lIns="0" bIns="0" rIns="0">
            <a:spAutoFit/>
          </a:bodyPr>
          <a:lstStyle/>
          <a:p>
            <a:pPr>
              <a:lnSpc>
                <a:spcPts val="7000"/>
              </a:lnSpc>
            </a:pPr>
            <a:r>
              <a:rPr lang="en-US" sz="5000">
                <a:solidFill>
                  <a:srgbClr val="F8F8F8"/>
                </a:solidFill>
                <a:latin typeface="IBM Plex Sans Bold"/>
              </a:rPr>
              <a:t>Exploratory Data Analysis:</a:t>
            </a:r>
          </a:p>
          <a:p>
            <a:pPr>
              <a:lnSpc>
                <a:spcPts val="3639"/>
              </a:lnSpc>
            </a:pPr>
            <a:r>
              <a:rPr lang="en-US" sz="2599">
                <a:solidFill>
                  <a:srgbClr val="F8F8F8"/>
                </a:solidFill>
                <a:latin typeface="IBM Plex Sans Bold"/>
              </a:rPr>
              <a:t>We first noted the shape of the dataset and then regarding the type of each column used in the dataset. We the analyses the mean, standard deviation and percentile value for each feature. </a:t>
            </a:r>
          </a:p>
          <a:p>
            <a:pPr>
              <a:lnSpc>
                <a:spcPts val="3639"/>
              </a:lnSpc>
            </a:pPr>
            <a:r>
              <a:rPr lang="en-US" sz="2599">
                <a:solidFill>
                  <a:srgbClr val="F8F8F8"/>
                </a:solidFill>
                <a:latin typeface="IBM Plex Sans Bold"/>
              </a:rPr>
              <a:t>We then look for noise (i.e. null values) in the dataset, for this dataset we were not able to find any noise.</a:t>
            </a:r>
          </a:p>
          <a:p>
            <a:pPr>
              <a:lnSpc>
                <a:spcPts val="3639"/>
              </a:lnSpc>
            </a:pPr>
          </a:p>
          <a:p>
            <a:pPr>
              <a:lnSpc>
                <a:spcPts val="3639"/>
              </a:lnSpc>
              <a:spcBef>
                <a:spcPct val="0"/>
              </a:spcBef>
            </a:pPr>
          </a:p>
        </p:txBody>
      </p:sp>
      <p:sp>
        <p:nvSpPr>
          <p:cNvPr name="TextBox 8" id="8"/>
          <p:cNvSpPr txBox="true"/>
          <p:nvPr/>
        </p:nvSpPr>
        <p:spPr>
          <a:xfrm rot="0">
            <a:off x="462532" y="5291455"/>
            <a:ext cx="16625054" cy="895986"/>
          </a:xfrm>
          <a:prstGeom prst="rect">
            <a:avLst/>
          </a:prstGeom>
        </p:spPr>
        <p:txBody>
          <a:bodyPr anchor="t" rtlCol="false" tIns="0" lIns="0" bIns="0" rIns="0">
            <a:spAutoFit/>
          </a:bodyPr>
          <a:lstStyle/>
          <a:p>
            <a:pPr>
              <a:lnSpc>
                <a:spcPts val="3639"/>
              </a:lnSpc>
            </a:pPr>
            <a:r>
              <a:rPr lang="en-US" sz="2599">
                <a:solidFill>
                  <a:srgbClr val="F8F8F8"/>
                </a:solidFill>
                <a:latin typeface="IBM Plex Sans Bold"/>
              </a:rPr>
              <a:t>We then stored the feature names in a separate list for easy access. These features then undergoes scaling.</a:t>
            </a:r>
          </a:p>
          <a:p>
            <a:pPr algn="ctr">
              <a:lnSpc>
                <a:spcPts val="3639"/>
              </a:lnSpc>
              <a:spcBef>
                <a:spcPct val="0"/>
              </a:spcBef>
            </a:pPr>
          </a:p>
        </p:txBody>
      </p:sp>
      <p:sp>
        <p:nvSpPr>
          <p:cNvPr name="TextBox 9" id="9"/>
          <p:cNvSpPr txBox="true"/>
          <p:nvPr/>
        </p:nvSpPr>
        <p:spPr>
          <a:xfrm rot="0">
            <a:off x="462532" y="5864511"/>
            <a:ext cx="17989328" cy="3627755"/>
          </a:xfrm>
          <a:prstGeom prst="rect">
            <a:avLst/>
          </a:prstGeom>
        </p:spPr>
        <p:txBody>
          <a:bodyPr anchor="t" rtlCol="false" tIns="0" lIns="0" bIns="0" rIns="0">
            <a:spAutoFit/>
          </a:bodyPr>
          <a:lstStyle/>
          <a:p>
            <a:pPr>
              <a:lnSpc>
                <a:spcPts val="7000"/>
              </a:lnSpc>
            </a:pPr>
            <a:r>
              <a:rPr lang="en-US" sz="5000">
                <a:solidFill>
                  <a:srgbClr val="F8F8F8"/>
                </a:solidFill>
                <a:latin typeface="IBM Plex Sans Bold"/>
              </a:rPr>
              <a:t>Pre-Processing:</a:t>
            </a:r>
          </a:p>
          <a:p>
            <a:pPr>
              <a:lnSpc>
                <a:spcPts val="3639"/>
              </a:lnSpc>
            </a:pPr>
            <a:r>
              <a:rPr lang="en-US" sz="2599">
                <a:solidFill>
                  <a:srgbClr val="F8F8F8"/>
                </a:solidFill>
                <a:latin typeface="IBM Plex Sans Bold"/>
              </a:rPr>
              <a:t>We look for the outliers present in each feature by visualising them via boxplot from seaborn plot. We the removed these outliers using interquartile range (IQR) since the probability distribution graph for the features is skewed. We then noted the new shape of the data frame after removal of outlier.</a:t>
            </a:r>
          </a:p>
          <a:p>
            <a:pPr>
              <a:lnSpc>
                <a:spcPts val="3639"/>
              </a:lnSpc>
            </a:pPr>
            <a:r>
              <a:rPr lang="en-US" sz="2599">
                <a:solidFill>
                  <a:srgbClr val="F8F8F8"/>
                </a:solidFill>
                <a:latin typeface="IBM Plex Sans Bold"/>
              </a:rPr>
              <a:t>Next we processed to check the imbalance in the dataset, and we noted that the non-fraudulent values are greater in number by a large sum as compared to the fraudulent data.</a:t>
            </a:r>
          </a:p>
          <a:p>
            <a:pPr algn="r">
              <a:lnSpc>
                <a:spcPts val="36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010284">
            <a:off x="11274917" y="-2976531"/>
            <a:ext cx="11342890" cy="9156806"/>
          </a:xfrm>
          <a:prstGeom prst="rect">
            <a:avLst/>
          </a:prstGeom>
        </p:spPr>
      </p:pic>
      <p:sp>
        <p:nvSpPr>
          <p:cNvPr name="TextBox 3" id="3"/>
          <p:cNvSpPr txBox="true"/>
          <p:nvPr/>
        </p:nvSpPr>
        <p:spPr>
          <a:xfrm rot="0">
            <a:off x="490205" y="895032"/>
            <a:ext cx="16769095" cy="8105775"/>
          </a:xfrm>
          <a:prstGeom prst="rect">
            <a:avLst/>
          </a:prstGeom>
        </p:spPr>
        <p:txBody>
          <a:bodyPr anchor="t" rtlCol="false" tIns="0" lIns="0" bIns="0" rIns="0">
            <a:spAutoFit/>
          </a:bodyPr>
          <a:lstStyle/>
          <a:p>
            <a:pPr>
              <a:lnSpc>
                <a:spcPts val="6000"/>
              </a:lnSpc>
            </a:pPr>
            <a:r>
              <a:rPr lang="en-US" sz="5000">
                <a:solidFill>
                  <a:srgbClr val="F8F8F8"/>
                </a:solidFill>
                <a:latin typeface="IBM Plex Sans Bold"/>
              </a:rPr>
              <a:t>Modeling:</a:t>
            </a:r>
          </a:p>
          <a:p>
            <a:pPr>
              <a:lnSpc>
                <a:spcPts val="3538"/>
              </a:lnSpc>
            </a:pPr>
            <a:r>
              <a:rPr lang="en-US" sz="2948">
                <a:solidFill>
                  <a:srgbClr val="F8F8F8"/>
                </a:solidFill>
                <a:latin typeface="IBM Plex Sans Bold"/>
              </a:rPr>
              <a:t>The dataset was split into a ratio of 7:3 for train and test dataset and non-randomization of train and test values was set. We then observed the shape of features for train and test set and the for the labels of test and train.</a:t>
            </a:r>
          </a:p>
          <a:p>
            <a:pPr>
              <a:lnSpc>
                <a:spcPts val="3538"/>
              </a:lnSpc>
            </a:pPr>
            <a:r>
              <a:rPr lang="en-US" sz="2948">
                <a:solidFill>
                  <a:srgbClr val="F8F8F8"/>
                </a:solidFill>
                <a:latin typeface="IBM Plex Sans Bold"/>
              </a:rPr>
              <a:t>We removed the imbalance in the train dataset by using SMOTE and then observed if the dataset was balanced or not for fraudulent and non-fraudulent values.</a:t>
            </a:r>
          </a:p>
          <a:p>
            <a:pPr>
              <a:lnSpc>
                <a:spcPts val="3538"/>
              </a:lnSpc>
            </a:pPr>
          </a:p>
          <a:p>
            <a:pPr>
              <a:lnSpc>
                <a:spcPts val="6000"/>
              </a:lnSpc>
            </a:pPr>
            <a:r>
              <a:rPr lang="en-US" sz="5000">
                <a:solidFill>
                  <a:srgbClr val="F8F8F8"/>
                </a:solidFill>
                <a:latin typeface="IBM Plex Sans Bold"/>
              </a:rPr>
              <a:t>Logistic Regression:</a:t>
            </a:r>
          </a:p>
          <a:p>
            <a:pPr>
              <a:lnSpc>
                <a:spcPts val="3538"/>
              </a:lnSpc>
            </a:pPr>
            <a:r>
              <a:rPr lang="en-US" sz="2948">
                <a:solidFill>
                  <a:srgbClr val="F8F8F8"/>
                </a:solidFill>
                <a:latin typeface="IBM Plex Sans Bold"/>
              </a:rPr>
              <a:t>We now proceeded to fit the training dataset into the logistics regression model and then observed the precision, recall and f1-score of the model.</a:t>
            </a:r>
          </a:p>
          <a:p>
            <a:pPr>
              <a:lnSpc>
                <a:spcPts val="3538"/>
              </a:lnSpc>
            </a:pPr>
          </a:p>
          <a:p>
            <a:pPr>
              <a:lnSpc>
                <a:spcPts val="6000"/>
              </a:lnSpc>
            </a:pPr>
            <a:r>
              <a:rPr lang="en-US" sz="5000">
                <a:solidFill>
                  <a:srgbClr val="F8F8F8"/>
                </a:solidFill>
                <a:latin typeface="IBM Plex Sans Bold"/>
              </a:rPr>
              <a:t>Optimal Result of the model:</a:t>
            </a:r>
          </a:p>
          <a:p>
            <a:pPr>
              <a:lnSpc>
                <a:spcPts val="3538"/>
              </a:lnSpc>
            </a:pPr>
            <a:r>
              <a:rPr lang="en-US" sz="2948">
                <a:solidFill>
                  <a:srgbClr val="F8F8F8"/>
                </a:solidFill>
                <a:latin typeface="IBM Plex Sans Bold"/>
              </a:rPr>
              <a:t>We then created a confusion matrix for the evaluation on the model that we have built.</a:t>
            </a:r>
          </a:p>
          <a:p>
            <a:pPr>
              <a:lnSpc>
                <a:spcPts val="3538"/>
              </a:lnSpc>
            </a:pPr>
            <a:r>
              <a:rPr lang="en-US" sz="2948">
                <a:solidFill>
                  <a:srgbClr val="F8F8F8"/>
                </a:solidFill>
                <a:latin typeface="IBM Plex Sans Bold"/>
              </a:rPr>
              <a:t>Later, we recorded the f1-score , accuracy score, MSE(mean square error) and recall score for the predictions that were made by the model.</a:t>
            </a:r>
          </a:p>
          <a:p>
            <a:pPr>
              <a:lnSpc>
                <a:spcPts val="3538"/>
              </a:lnSpc>
            </a:pPr>
          </a:p>
        </p:txBody>
      </p:sp>
      <p:sp>
        <p:nvSpPr>
          <p:cNvPr name="TextBox 4" id="4"/>
          <p:cNvSpPr txBox="true"/>
          <p:nvPr/>
        </p:nvSpPr>
        <p:spPr>
          <a:xfrm rot="0">
            <a:off x="9139238" y="4900295"/>
            <a:ext cx="9525" cy="438786"/>
          </a:xfrm>
          <a:prstGeom prst="rect">
            <a:avLst/>
          </a:prstGeom>
        </p:spPr>
        <p:txBody>
          <a:bodyPr anchor="t" rtlCol="false" tIns="0" lIns="0" bIns="0" rIns="0">
            <a:spAutoFit/>
          </a:bodyPr>
          <a:lstStyle/>
          <a:p>
            <a:pPr algn="ctr">
              <a:lnSpc>
                <a:spcPts val="363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DAFi3RD3rvI</dc:identifier>
  <dcterms:modified xsi:type="dcterms:W3CDTF">2011-08-01T06:04:30Z</dcterms:modified>
  <cp:revision>1</cp:revision>
  <dc:title>MAKE-A-THON</dc:title>
</cp:coreProperties>
</file>